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sldIdLst>
    <p:sldId id="1208" r:id="rId2"/>
    <p:sldId id="1210" r:id="rId3"/>
    <p:sldId id="1209" r:id="rId4"/>
    <p:sldId id="1200" r:id="rId5"/>
    <p:sldId id="1201" r:id="rId6"/>
    <p:sldId id="1231" r:id="rId7"/>
    <p:sldId id="1202" r:id="rId8"/>
    <p:sldId id="1203" r:id="rId9"/>
    <p:sldId id="1204" r:id="rId10"/>
    <p:sldId id="1205" r:id="rId11"/>
    <p:sldId id="1206" r:id="rId12"/>
    <p:sldId id="120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47928-C5BF-4DBD-8378-9BAFE820D39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94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47928-C5BF-4DBD-8378-9BAFE820D39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41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5E022E9-E5F4-43CD-AC9F-F374F75382C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0896F-770B-4984-AFBF-C25F95878D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73BBAF0-1853-4585-B621-BF301828A39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D09D-D9EB-4839-A0EF-E42012A9762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A137-E7A1-4E4B-AFE6-5C484369400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FCFA44-D547-422D-B72E-1F5BEB0BB7C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E6C60B8-4E73-4FAB-AADD-6E8FF91B668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684A-7861-4692-9328-2D57317AAE7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269-DAD9-43FE-8171-5A3E672B0A4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B506-8599-41C5-8238-02DA3CFA340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FC8F690-EEA4-462E-93DD-983BA2DCE12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C22D4E-586D-4951-B0BC-A82A9A005A2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Integrale - Änderungsrate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In den letzten Jahren kamen Integralaufgaben im Wahlteil verstärkt im Zusammenhang mit Änderungsraten vor.</a:t>
            </a:r>
          </a:p>
          <a:p>
            <a:pPr marL="0" indent="0">
              <a:buNone/>
            </a:pPr>
            <a:r>
              <a:rPr lang="de-DE" sz="2400" dirty="0" smtClean="0"/>
              <a:t>Beispiele: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/>
              <a:t>Käuferzahlen pro Monat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err="1" smtClean="0"/>
              <a:t>Momentangeschwindigkeit</a:t>
            </a:r>
            <a:endParaRPr lang="de-DE" sz="2400" dirty="0" smtClean="0"/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/>
              <a:t>Zufluss- und Abflussrate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de-DE" sz="2400" dirty="0" smtClean="0"/>
              <a:t>Geburts- und Sterberate</a:t>
            </a:r>
          </a:p>
        </p:txBody>
      </p:sp>
    </p:spTree>
    <p:extLst>
      <p:ext uri="{BB962C8B-B14F-4D97-AF65-F5344CB8AC3E}">
        <p14:creationId xmlns:p14="http://schemas.microsoft.com/office/powerpoint/2010/main" val="39348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382E6-47E4-4C86-9FFD-CD03C7F4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dirty="0"/>
                  <a:t>Wenn wie in Teilaufgabe a) bei Y</a:t>
                </a:r>
                <a:r>
                  <a:rPr lang="de-DE" sz="1996" baseline="-25000" dirty="0"/>
                  <a:t>3</a:t>
                </a:r>
                <a:r>
                  <a:rPr lang="de-DE" sz="1996" dirty="0"/>
                  <a:t> im GTR noch </a:t>
                </a:r>
                <a:br>
                  <a:rPr lang="de-DE" sz="1996" dirty="0"/>
                </a:br>
                <a:r>
                  <a:rPr lang="de-DE" sz="1996" dirty="0"/>
                  <a:t>die momentane Änderungsrate steht, können Sie nun </a:t>
                </a:r>
                <a:br>
                  <a:rPr lang="de-DE" sz="1996" dirty="0"/>
                </a:br>
                <a:r>
                  <a:rPr lang="de-DE" sz="1996" dirty="0"/>
                  <a:t>im Berechnungsmodus eingeben, was Sie </a:t>
                </a:r>
                <a:br>
                  <a:rPr lang="de-DE" sz="1996" dirty="0"/>
                </a:br>
                <a:r>
                  <a:rPr lang="de-DE" sz="1996" dirty="0"/>
                  <a:t>in der Abbildung rechts sehen.</a:t>
                </a:r>
              </a:p>
              <a:p>
                <a:pPr marL="0" indent="0">
                  <a:buNone/>
                </a:pPr>
                <a:r>
                  <a:rPr lang="de-DE" sz="1996" dirty="0"/>
                  <a:t>Unter Beachtung, dass der Wert wieder in m³ umgerechnet werden muss, erhalten Sie folgendes</a:t>
                </a:r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DE" sz="1996" dirty="0"/>
                  <a:t> Stunden nach Beobachtungsbeginn befinden sich etwa   </a:t>
                </a:r>
                <a:br>
                  <a:rPr lang="de-DE" sz="1996" dirty="0"/>
                </a:br>
                <a:r>
                  <a:rPr lang="de-DE" sz="1996" dirty="0"/>
                  <a:t> 	   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2.724.788 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im See.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74F8A91A-3174-40A6-8DBC-42EF9CD2C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478" y="1730745"/>
            <a:ext cx="1939688" cy="8490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DE891AC1-16AD-40CC-9CBE-23911D7F5C9B}"/>
              </a:ext>
            </a:extLst>
          </p:cNvPr>
          <p:cNvCxnSpPr/>
          <p:nvPr/>
        </p:nvCxnSpPr>
        <p:spPr>
          <a:xfrm>
            <a:off x="1766613" y="4735350"/>
            <a:ext cx="1365137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6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382E6-47E4-4C86-9FFD-CD03C7F4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Wasserzunahme nach jedem </a:t>
                </a:r>
                <a14:m>
                  <m:oMath xmlns:m="http://schemas.openxmlformats.org/officeDocument/2006/math">
                    <m:r>
                      <a:rPr lang="de-DE" sz="1996" b="1" i="1">
                        <a:latin typeface="Cambria Math" panose="02040503050406030204" pitchFamily="18" charset="0"/>
                      </a:rPr>
                      <m:t>𝟐𝟒</m:t>
                    </m:r>
                  </m:oMath>
                </a14:m>
                <a:r>
                  <a:rPr lang="de-DE" sz="1996" b="1" dirty="0"/>
                  <a:t>-Stunden-Zeitraum</a:t>
                </a:r>
                <a:r>
                  <a:rPr lang="de-DE" sz="1996" dirty="0"/>
                  <a:t/>
                </a:r>
                <a:br>
                  <a:rPr lang="de-DE" sz="1996" dirty="0"/>
                </a:b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Die Periode der Funktion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1996" dirty="0"/>
                  <a:t> berechnet sich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1996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/12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=24</m:t>
                    </m:r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Das bedeutet, dass auch die Änderungsrate in einem 24-Stunden-Rhythmus schwankt. Die tatsächliche Zunahme ergibt sich nun durch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d>
                            <m:d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func>
                                <m:func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996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Beachte, dass die Wassermenge zu Beobachtungsbeginn hier natürlich keine Rolle spielt. Der GTR liefert den Wert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144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In einem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r>
                  <a:rPr lang="de-DE" sz="1996" dirty="0"/>
                  <a:t>-Stunden-Rhythmus nimmt die Wassermenge im Stausee um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144.000 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zu.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0447ECD-0B2D-4E1F-849C-F2EEA169B939}"/>
              </a:ext>
            </a:extLst>
          </p:cNvPr>
          <p:cNvCxnSpPr>
            <a:cxnSpLocks/>
          </p:cNvCxnSpPr>
          <p:nvPr/>
        </p:nvCxnSpPr>
        <p:spPr>
          <a:xfrm>
            <a:off x="1959300" y="5780430"/>
            <a:ext cx="117571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382E6-47E4-4C86-9FFD-CD03C7F4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Neuer Wert für </a:t>
                </a:r>
                <a:r>
                  <a:rPr lang="de-DE" sz="1996" b="1" dirty="0" smtClean="0"/>
                  <a:t>Abflussrate (GTR</a:t>
                </a:r>
                <a:r>
                  <a:rPr lang="de-DE" sz="1996" b="1" dirty="0"/>
                  <a:t>)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Die Wassermenge im Stausee nach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de-DE" sz="1996" dirty="0"/>
                  <a:t> Tagen =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336</m:t>
                    </m:r>
                  </m:oMath>
                </a14:m>
                <a:r>
                  <a:rPr lang="de-DE" sz="1996" dirty="0"/>
                  <a:t> Stunden ist gegeben durch Anfangsmenge + </a:t>
                </a:r>
                <a:r>
                  <a:rPr lang="de-DE" sz="1996" dirty="0" err="1"/>
                  <a:t>Zuflussrate</a:t>
                </a:r>
                <a:r>
                  <a:rPr lang="de-DE" sz="1996" dirty="0"/>
                  <a:t> – Abflussrate, also gilt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996" i="1">
                          <a:latin typeface="Cambria Math" panose="02040503050406030204" pitchFamily="18" charset="0"/>
                        </a:rPr>
                        <m:t>4180= 2500+</m:t>
                      </m:r>
                      <m:nary>
                        <m:naryPr>
                          <m:limLoc m:val="subSup"/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336</m:t>
                          </m:r>
                        </m:sup>
                        <m:e>
                          <m:d>
                            <m:d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func>
                                <m:func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996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+25</m:t>
                              </m:r>
                            </m:e>
                          </m:d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de-DE" sz="1996" i="1">
                          <a:latin typeface="Cambria Math" panose="02040503050406030204" pitchFamily="18" charset="0"/>
                        </a:rPr>
                        <m:t>−336</m:t>
                      </m:r>
                      <m:r>
                        <a:rPr lang="de-DE" sz="1996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Mit dem GTR ergibt sich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996" i="1">
                          <a:latin typeface="Cambria Math" panose="02040503050406030204" pitchFamily="18" charset="0"/>
                        </a:rPr>
                        <m:t>4180= 2500+8400−336</m:t>
                      </m:r>
                      <m:r>
                        <a:rPr lang="de-DE" sz="1996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Nach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996" dirty="0"/>
                  <a:t> aufgelöst folgt wiederum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 </a:t>
                </a:r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Die neue Abflussrate beträgt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20.000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de-DE" sz="1996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de-DE" sz="1996" dirty="0"/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89F9B388-2ECA-4E8C-871E-0D976C30AB7A}"/>
              </a:ext>
            </a:extLst>
          </p:cNvPr>
          <p:cNvCxnSpPr>
            <a:cxnSpLocks/>
          </p:cNvCxnSpPr>
          <p:nvPr/>
        </p:nvCxnSpPr>
        <p:spPr>
          <a:xfrm>
            <a:off x="4637317" y="5519160"/>
            <a:ext cx="117571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06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zu beachten?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Eine Änderungsrate kann „geteilt“ angegeben sein, in Form eine Zuwachs- und einer Abnahmerate.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Erst die Zuwachs- und Abnahmerate zusammen ergeben die Änderungsrate.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Das Integral über die Änderungsrate ergibt dann den Bestand.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Beispiele:</a:t>
                </a:r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400" dirty="0"/>
                  <a:t>Käuferzahlen pro </a:t>
                </a:r>
                <a:r>
                  <a:rPr lang="de-DE" sz="2400" dirty="0" smtClean="0"/>
                  <a:t>Monat </a:t>
                </a:r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 smtClean="0"/>
                  <a:t> Anzahl Käufer</a:t>
                </a:r>
                <a:endParaRPr lang="de-DE" sz="2400" dirty="0"/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400" dirty="0" err="1" smtClean="0"/>
                  <a:t>Momentangeschwindigkeit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Zurückgelegter Weg</a:t>
                </a:r>
                <a:endParaRPr lang="de-DE" sz="2400" dirty="0"/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400" dirty="0"/>
                  <a:t>Zufluss- und </a:t>
                </a:r>
                <a:r>
                  <a:rPr lang="de-DE" sz="2400" dirty="0" smtClean="0"/>
                  <a:t>Abflussrate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Wassermenge </a:t>
                </a:r>
                <a:endParaRPr lang="de-DE" sz="2400" dirty="0"/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400" dirty="0"/>
                  <a:t>Geburts- und </a:t>
                </a:r>
                <a:r>
                  <a:rPr lang="de-DE" sz="2400" dirty="0" smtClean="0"/>
                  <a:t>Sterberate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Bevölkerungszahl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197" b="-2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17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zu beachten?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Vergessen Sie nicht, bei Ihren Berechnungen einen möglichen Anfangsbestand einzubeziehen!</a:t>
            </a:r>
          </a:p>
          <a:p>
            <a:pPr marL="0" indent="0">
              <a:buNone/>
            </a:pPr>
            <a:r>
              <a:rPr lang="de-DE" sz="2400" dirty="0" smtClean="0"/>
              <a:t>Bei einer Zufluss- und Abflussrate von Wasser liefert das Integral die Wassermenge, die im Beobachtungszeitraum hinzu- oder abgeflossen ist. </a:t>
            </a:r>
          </a:p>
          <a:p>
            <a:pPr marL="0" indent="0">
              <a:buNone/>
            </a:pPr>
            <a:r>
              <a:rPr lang="de-DE" sz="2400" dirty="0" smtClean="0"/>
              <a:t>Wenn der Wasserbehälter zu Beobachtungsbeginn bereits eine Menge Wasser enthielt, so muss diese Menge hinzugezählt werden. Erst dann haben Sie die Gesamtmenge!</a:t>
            </a:r>
          </a:p>
        </p:txBody>
      </p:sp>
    </p:spTree>
    <p:extLst>
      <p:ext uri="{BB962C8B-B14F-4D97-AF65-F5344CB8AC3E}">
        <p14:creationId xmlns:p14="http://schemas.microsoft.com/office/powerpoint/2010/main" val="6910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Aufgabe A 1.1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Die Anzahl der Käufer einer neu eingeführten Smartphone-App soll modelliert werden.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Dabei wird die momentane Änderungsrate beschrieben durch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=6000⋅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−0,5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1996" dirty="0"/>
                  <a:t>;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de-DE" sz="1996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(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996" dirty="0"/>
                  <a:t> in Monaten nach der Einführung,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in Käufer pro Monat</a:t>
                </a:r>
                <a:r>
                  <a:rPr lang="de-DE" sz="1996" dirty="0" smtClean="0"/>
                  <a:t>).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457200" indent="-457200">
                  <a:spcBef>
                    <a:spcPts val="0"/>
                  </a:spcBef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1996" dirty="0"/>
                  <a:t>Ermitteln Sie die Gesamtzahl der Käufer sechs Monate nach Einführung der App.</a:t>
                </a:r>
                <a:br>
                  <a:rPr lang="de-DE" sz="1996" dirty="0"/>
                </a:br>
                <a:r>
                  <a:rPr lang="de-DE" sz="1996" dirty="0"/>
                  <a:t>Bestimmen Sie den Zeitraum von zwei Monaten, in dem es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5000</m:t>
                    </m:r>
                  </m:oMath>
                </a14:m>
                <a:r>
                  <a:rPr lang="de-DE" sz="1996" dirty="0"/>
                  <a:t> neue Käufer gibt.</a:t>
                </a:r>
                <a:br>
                  <a:rPr lang="de-DE" sz="1996" dirty="0"/>
                </a:br>
                <a:r>
                  <a:rPr lang="de-DE" sz="1996" dirty="0"/>
                  <a:t>							         (3,5 VP</a:t>
                </a:r>
                <a:r>
                  <a:rPr lang="de-DE" sz="1996" dirty="0" smtClean="0"/>
                  <a:t>)</a:t>
                </a:r>
                <a:r>
                  <a:rPr lang="de-DE" sz="1996" dirty="0"/>
                  <a:t/>
                </a:r>
                <a:br>
                  <a:rPr lang="de-DE" sz="1996" dirty="0"/>
                </a:br>
                <a:endParaRPr lang="de-DE" sz="72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</p:spTree>
    <p:extLst>
      <p:ext uri="{BB962C8B-B14F-4D97-AF65-F5344CB8AC3E}">
        <p14:creationId xmlns:p14="http://schemas.microsoft.com/office/powerpoint/2010/main" val="75444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b="1" dirty="0"/>
                  <a:t>c) Anzahl der Käufer sechs Monate nach Einführung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Die gesuchte Anzahl ergibt sich aus dem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Zur Berechnung mit dem GTR geben Sie hierzu den </a:t>
                </a:r>
                <a:br>
                  <a:rPr lang="de-DE" sz="1996" dirty="0"/>
                </a:br>
                <a:r>
                  <a:rPr lang="de-DE" sz="1996" dirty="0"/>
                  <a:t>Ausdruck aus der nebenstehenden Abbildung ein. </a:t>
                </a:r>
                <a:br>
                  <a:rPr lang="de-DE" sz="1996" dirty="0"/>
                </a:b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Sechs Monate nach Einführung haben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19.221</m:t>
                    </m:r>
                  </m:oMath>
                </a14:m>
                <a:r>
                  <a:rPr lang="de-DE" sz="1996" dirty="0"/>
                  <a:t> Personen die App gekauft.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F25C1B9-5DF4-4D7A-A9C8-51074C76E2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700" y="2383920"/>
            <a:ext cx="1486568" cy="7184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B4CB65E4-7E08-4E3F-9558-BB81710785AB}"/>
              </a:ext>
            </a:extLst>
          </p:cNvPr>
          <p:cNvCxnSpPr/>
          <p:nvPr/>
        </p:nvCxnSpPr>
        <p:spPr>
          <a:xfrm>
            <a:off x="4572000" y="4278127"/>
            <a:ext cx="909314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7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b="1" dirty="0"/>
                  <a:t>Zweimonatiger Zeitraum mit </a:t>
                </a:r>
                <a14:m>
                  <m:oMath xmlns:m="http://schemas.openxmlformats.org/officeDocument/2006/math">
                    <m:r>
                      <a:rPr lang="de-DE" sz="1996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de-DE" sz="1996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de-DE" sz="1996" b="1" i="1">
                        <a:latin typeface="Cambria Math" panose="02040503050406030204" pitchFamily="18" charset="0"/>
                      </a:rPr>
                      <m:t>𝟎𝟎𝟎</m:t>
                    </m:r>
                  </m:oMath>
                </a14:m>
                <a:r>
                  <a:rPr lang="de-DE" sz="1996" b="1" dirty="0"/>
                  <a:t> neuen Käufern</a:t>
                </a:r>
                <a:br>
                  <a:rPr lang="de-DE" sz="1996" b="1" dirty="0"/>
                </a:br>
                <a:r>
                  <a:rPr lang="de-DE" sz="1996" b="1" dirty="0"/>
                  <a:t/>
                </a:r>
                <a:br>
                  <a:rPr lang="de-DE" sz="1996" b="1" dirty="0"/>
                </a:br>
                <a:r>
                  <a:rPr lang="de-DE" sz="1996" dirty="0"/>
                  <a:t>Wir bezeichnen den noch unbekannten Startzeitpunkt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de-DE" sz="1996" dirty="0"/>
                  <a:t>. Zwei Monate später bedeutet folglich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de-DE" sz="1996" dirty="0"/>
                  <a:t>. Wir haben also die Gleichung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  <m:r>
                      <a:rPr lang="de-DE" sz="1996" i="1">
                        <a:latin typeface="Cambria Math" panose="02040503050406030204" pitchFamily="18" charset="0"/>
                      </a:rPr>
                      <m:t>=5000</m:t>
                    </m:r>
                  </m:oMath>
                </a14:m>
                <a:r>
                  <a:rPr lang="de-DE" sz="1996" dirty="0"/>
                  <a:t> zu lösen. </a:t>
                </a:r>
                <a:br>
                  <a:rPr lang="de-DE" sz="1996" dirty="0"/>
                </a:br>
                <a:r>
                  <a:rPr lang="de-DE" sz="1996" dirty="0"/>
                  <a:t/>
                </a:r>
                <a:br>
                  <a:rPr lang="de-DE" sz="1996" dirty="0"/>
                </a:br>
                <a:r>
                  <a:rPr lang="de-DE" sz="1996" dirty="0"/>
                  <a:t>Geben Sie das Integral bei Y</a:t>
                </a:r>
                <a:r>
                  <a:rPr lang="de-DE" sz="1996" baseline="-25000" dirty="0"/>
                  <a:t>2</a:t>
                </a:r>
                <a:r>
                  <a:rPr lang="de-DE" sz="1996" dirty="0"/>
                  <a:t> im GTR ein, </a:t>
                </a:r>
                <a:br>
                  <a:rPr lang="de-DE" sz="1996" dirty="0"/>
                </a:br>
                <a:r>
                  <a:rPr lang="de-DE" sz="1996" dirty="0"/>
                  <a:t>den Wert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5000 </m:t>
                    </m:r>
                  </m:oMath>
                </a14:m>
                <a:r>
                  <a:rPr lang="de-DE" sz="1996" dirty="0"/>
                  <a:t>bei Y</a:t>
                </a:r>
                <a:r>
                  <a:rPr lang="de-DE" sz="1996" baseline="-25000" dirty="0"/>
                  <a:t>3</a:t>
                </a:r>
                <a:r>
                  <a:rPr lang="de-DE" sz="1996" dirty="0"/>
                  <a:t> und lassen Sie sich die beiden </a:t>
                </a:r>
                <a:br>
                  <a:rPr lang="de-DE" sz="1996" dirty="0"/>
                </a:br>
                <a:r>
                  <a:rPr lang="de-DE" sz="1996" dirty="0"/>
                  <a:t>Graphen zeichnen. Mit 2ND CALC </a:t>
                </a:r>
                <a:r>
                  <a:rPr lang="de-DE" sz="1996" dirty="0" err="1"/>
                  <a:t>intersect</a:t>
                </a:r>
                <a:r>
                  <a:rPr lang="de-DE" sz="1996" dirty="0"/>
                  <a:t> bestimmen </a:t>
                </a:r>
                <a:br>
                  <a:rPr lang="de-DE" sz="1996" dirty="0"/>
                </a:br>
                <a:r>
                  <a:rPr lang="de-DE" sz="1996" dirty="0"/>
                  <a:t>Sie den Schnittpunkt der beiden Kurven bei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≈3,98</m:t>
                    </m:r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/>
                </a:r>
                <a:br>
                  <a:rPr lang="de-DE" sz="1996" dirty="0"/>
                </a:br>
                <a:r>
                  <a:rPr lang="de-DE" sz="1996" b="1" dirty="0"/>
                  <a:t>Ergebnis:</a:t>
                </a:r>
                <a:r>
                  <a:rPr lang="de-DE" sz="1996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Im Zeitraum von 3,98 bis 5,98 Monaten nach Einführung kaufen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5.000</m:t>
                    </m:r>
                  </m:oMath>
                </a14:m>
                <a:r>
                  <a:rPr lang="de-DE" sz="1996" dirty="0"/>
                  <a:t> Personen die App.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814" t="-738" b="-18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1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0460AA-6A01-451F-B829-D52D722536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6842" y="3494318"/>
            <a:ext cx="2009108" cy="1307841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170D651B-9441-4DD6-A956-733E01F85DB8}"/>
              </a:ext>
            </a:extLst>
          </p:cNvPr>
          <p:cNvCxnSpPr/>
          <p:nvPr/>
        </p:nvCxnSpPr>
        <p:spPr>
          <a:xfrm>
            <a:off x="2388601" y="5741585"/>
            <a:ext cx="1407316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01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b="1" dirty="0"/>
                  <a:t>Aufgabe A 2.1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An einem Stausee wird der Zu- und Abfluss künstlich geregelt. Dabei wird die momentane </a:t>
                </a:r>
                <a:r>
                  <a:rPr lang="de-DE" sz="1996" dirty="0" err="1"/>
                  <a:t>Zuflussrate</a:t>
                </a:r>
                <a:r>
                  <a:rPr lang="de-DE" sz="1996" dirty="0"/>
                  <a:t> beschrieben durch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=20⋅</m:t>
                    </m:r>
                    <m:func>
                      <m:func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de-DE" sz="1996" i="1">
                        <a:latin typeface="Cambria Math" panose="02040503050406030204" pitchFamily="18" charset="0"/>
                      </a:rPr>
                      <m:t>+25 </m:t>
                    </m:r>
                  </m:oMath>
                </a14:m>
                <a:r>
                  <a:rPr lang="de-DE" sz="1996" dirty="0"/>
                  <a:t>;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Die konstante Abflussrate wird beschrieben durch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996" dirty="0"/>
                  <a:t> mit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i="1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=19 </m:t>
                    </m:r>
                  </m:oMath>
                </a14:m>
                <a:r>
                  <a:rPr lang="de-DE" sz="1996" dirty="0"/>
                  <a:t>;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(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996" dirty="0"/>
                  <a:t> in Stunden seit Beobachtungsbeginn,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996" dirty="0"/>
                  <a:t> in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de-DE" sz="1996" dirty="0"/>
                  <a:t> ).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 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</p:spTree>
    <p:extLst>
      <p:ext uri="{BB962C8B-B14F-4D97-AF65-F5344CB8AC3E}">
        <p14:creationId xmlns:p14="http://schemas.microsoft.com/office/powerpoint/2010/main" val="26649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14726" indent="-414726">
                  <a:spcBef>
                    <a:spcPts val="0"/>
                  </a:spcBef>
                  <a:buClrTx/>
                  <a:buSzPct val="100000"/>
                  <a:buFont typeface="+mj-lt"/>
                  <a:buAutoNum type="alphaLcParenR" startAt="2"/>
                </a:pPr>
                <a:r>
                  <a:rPr lang="de-DE" sz="1996" dirty="0"/>
                  <a:t>Zu Beobachtungsbeginn befinden sich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2 500 000 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Wasser im See. </a:t>
                </a:r>
                <a:br>
                  <a:rPr lang="de-DE" sz="1996" dirty="0"/>
                </a:br>
                <a:r>
                  <a:rPr lang="de-DE" sz="1996" dirty="0"/>
                  <a:t>Bestimmen Sie die Wassermenge im Stausee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DE" sz="1996" dirty="0"/>
                  <a:t> Stunden nach Beobachtungsbeginn.</a:t>
                </a:r>
                <a:br>
                  <a:rPr lang="de-DE" sz="1996" dirty="0"/>
                </a:br>
                <a:r>
                  <a:rPr lang="de-DE" sz="1996" dirty="0"/>
                  <a:t>Begründen Sie, dass die Wassermenge in jedem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r>
                  <a:rPr lang="de-DE" sz="1996" dirty="0"/>
                  <a:t>-Stunden-Zeitraum um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144 000 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zunimmt.</a:t>
                </a:r>
                <a:br>
                  <a:rPr lang="de-DE" sz="1996" dirty="0"/>
                </a:br>
                <a:r>
                  <a:rPr lang="de-DE" sz="1996" dirty="0"/>
                  <a:t>Welchen Wert müsste die konstante Abflussrate haben, damit nach Ablauf von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de-DE" sz="1996" dirty="0"/>
                  <a:t> Tagen die Wassermenge im Stausee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4 180 000 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betragen würde</a:t>
                </a:r>
                <a:r>
                  <a:rPr lang="de-DE" sz="1996" dirty="0" smtClean="0"/>
                  <a:t>?</a:t>
                </a:r>
                <a:r>
                  <a:rPr lang="de-DE" sz="1996" dirty="0"/>
                  <a:t>								         </a:t>
                </a:r>
                <a:r>
                  <a:rPr lang="de-DE" sz="1996" dirty="0" smtClean="0"/>
                  <a:t>					             (</a:t>
                </a:r>
                <a:r>
                  <a:rPr lang="de-DE" sz="1996" dirty="0"/>
                  <a:t>5,5 VP)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950" r="-5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</p:spTree>
    <p:extLst>
      <p:ext uri="{BB962C8B-B14F-4D97-AF65-F5344CB8AC3E}">
        <p14:creationId xmlns:p14="http://schemas.microsoft.com/office/powerpoint/2010/main" val="40242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382E6-47E4-4C86-9FFD-CD03C7F4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996" b="1" dirty="0"/>
                  <a:t>b) Wassermenge 12 Stunden nach Beobachtungsbeginn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 </a:t>
                </a:r>
              </a:p>
              <a:p>
                <a:pPr marL="0" indent="0">
                  <a:buNone/>
                </a:pPr>
                <a:r>
                  <a:rPr lang="de-DE" sz="1996" dirty="0"/>
                  <a:t>Die Änderungsrate ist wie in Teilaufgabe a) beschrieben gegeben durch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𝑧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=20⋅</m:t>
                    </m:r>
                    <m:func>
                      <m:func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den>
                            </m:f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de-DE" sz="1996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de-DE" sz="1996" dirty="0"/>
                  <a:t>. Die Wassermenge im Stausee ist folglich gegeben durch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996" i="1">
                          <a:latin typeface="Cambria Math" panose="02040503050406030204" pitchFamily="18" charset="0"/>
                        </a:rPr>
                        <m:t>𝑊</m:t>
                      </m:r>
                      <m:d>
                        <m:d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996" i="1">
                          <a:latin typeface="Cambria Math" panose="02040503050406030204" pitchFamily="18" charset="0"/>
                        </a:rPr>
                        <m:t>= 2500+</m:t>
                      </m:r>
                      <m:nary>
                        <m:naryPr>
                          <m:limLoc m:val="subSup"/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d>
                            <m:d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func>
                                <m:funcPr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de-DE" sz="1996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de-DE" sz="1996" i="1">
                                              <a:latin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Beachten Sie, dass die Änderungsrate in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1000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de-DE" sz="1996" dirty="0"/>
                  <a:t> gemessen wird. Dementsprechend geben wir die Wassermenge in Einheiten zu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1000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 an. In der obigen Formel muss daher die anfängliche Wassermenge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2.500</m:t>
                    </m:r>
                  </m:oMath>
                </a14:m>
                <a:r>
                  <a:rPr lang="de-DE" sz="1996" dirty="0"/>
                  <a:t> angegeben werden und nicht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2.500.000</m:t>
                    </m:r>
                  </m:oMath>
                </a14:m>
                <a:r>
                  <a:rPr lang="de-DE" sz="1996" dirty="0"/>
                  <a:t>!</a:t>
                </a:r>
              </a:p>
            </p:txBody>
          </p:sp>
        </mc:Choice>
        <mc:Fallback xmlns="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6F8D59F9-A022-4277-A9A7-DAAA0D89B3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7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356</Words>
  <Application>Microsoft Office PowerPoint</Application>
  <PresentationFormat>Bildschirmpräsentation (4:3)</PresentationFormat>
  <Paragraphs>82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Wingdings 2</vt:lpstr>
      <vt:lpstr>Galathea</vt:lpstr>
      <vt:lpstr>Integrale - Änderungsrate</vt:lpstr>
      <vt:lpstr>Was ist zu beachten?</vt:lpstr>
      <vt:lpstr>Was ist zu beachten?</vt:lpstr>
      <vt:lpstr>Wahlteil 2017 – Analysis A 1</vt:lpstr>
      <vt:lpstr>Wahlteil 2017 – Analysis A 1</vt:lpstr>
      <vt:lpstr>Wahlteil 2017 – Analysis A 1</vt:lpstr>
      <vt:lpstr>Wahlteil 2017 – Analysis A 2</vt:lpstr>
      <vt:lpstr>Wahlteil 2017 – Analysis A 2</vt:lpstr>
      <vt:lpstr>Wahlteil 2017 – Analysis A 2</vt:lpstr>
      <vt:lpstr>Wahlteil 2017 – Analysis A 2</vt:lpstr>
      <vt:lpstr>Wahlteil 2017 – Analysis A 2</vt:lpstr>
      <vt:lpstr>Wahlteil 2017 – Analysis A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276</cp:revision>
  <dcterms:created xsi:type="dcterms:W3CDTF">2013-03-17T05:38:34Z</dcterms:created>
  <dcterms:modified xsi:type="dcterms:W3CDTF">2018-01-25T18:09:58Z</dcterms:modified>
</cp:coreProperties>
</file>